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98" r:id="rId2"/>
    <p:sldId id="299" r:id="rId3"/>
    <p:sldId id="300" r:id="rId4"/>
    <p:sldId id="30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6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2886483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099A3754-9AF0-4746-AC1F-4D460F5F5FCD}"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771284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ar-SA" smtClean="0"/>
              <a:t>انقر لتحرير نمط العنوان الرئيسي</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38249726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ar-SA" smtClean="0"/>
              <a:t>انقر لتحرير نمط العنوان الرئيسي</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30423287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10657464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5557773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2192839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nchorCtr="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13432943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1306256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3472398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3386586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099A3754-9AF0-4746-AC1F-4D460F5F5FCD}"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3387052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099A3754-9AF0-4746-AC1F-4D460F5F5FCD}" type="datetimeFigureOut">
              <a:rPr lang="en-US" smtClean="0"/>
              <a:t>12/11/2018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1476268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7" name="Date Placeholder 2"/>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1286839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3586065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7" name="Date Placeholder 4"/>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3476868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099A3754-9AF0-4746-AC1F-4D460F5F5FCD}"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2342951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99A3754-9AF0-4746-AC1F-4D460F5F5FCD}" type="datetimeFigureOut">
              <a:rPr lang="en-US" smtClean="0"/>
              <a:t>12/11/2018</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F1E9AB07-CC7F-4527-8305-4BBFDB3743BB}" type="slidenum">
              <a:rPr lang="en-US" smtClean="0"/>
              <a:t>‹#›</a:t>
            </a:fld>
            <a:endParaRPr lang="en-US"/>
          </a:p>
        </p:txBody>
      </p:sp>
    </p:spTree>
    <p:extLst>
      <p:ext uri="{BB962C8B-B14F-4D97-AF65-F5344CB8AC3E}">
        <p14:creationId xmlns:p14="http://schemas.microsoft.com/office/powerpoint/2010/main" val="2181044058"/>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65761" y="452718"/>
            <a:ext cx="11292840" cy="5826162"/>
          </a:xfrm>
        </p:spPr>
        <p:txBody>
          <a:bodyPr/>
          <a:lstStyle/>
          <a:p>
            <a:pPr algn="r"/>
            <a:r>
              <a:rPr lang="ar-IQ" dirty="0">
                <a:solidFill>
                  <a:srgbClr val="FFFF00"/>
                </a:solidFill>
              </a:rPr>
              <a:t>المحور </a:t>
            </a:r>
            <a:r>
              <a:rPr lang="ar-IQ" dirty="0" smtClean="0">
                <a:solidFill>
                  <a:srgbClr val="FFFF00"/>
                </a:solidFill>
              </a:rPr>
              <a:t>الرابع </a:t>
            </a:r>
            <a:r>
              <a:rPr lang="ar-IQ" dirty="0">
                <a:solidFill>
                  <a:srgbClr val="FFFF00"/>
                </a:solidFill>
              </a:rPr>
              <a:t>: التشكيل الدفاعي (3-3) </a:t>
            </a:r>
            <a:r>
              <a:rPr lang="ar-IQ" dirty="0" smtClean="0">
                <a:solidFill>
                  <a:srgbClr val="FFFF00"/>
                </a:solidFill>
              </a:rPr>
              <a:t/>
            </a:r>
            <a:br>
              <a:rPr lang="ar-IQ" dirty="0" smtClean="0">
                <a:solidFill>
                  <a:srgbClr val="FFFF00"/>
                </a:solidFill>
              </a:rPr>
            </a:br>
            <a:r>
              <a:rPr lang="ar-IQ" dirty="0" smtClean="0">
                <a:solidFill>
                  <a:srgbClr val="FFFF00"/>
                </a:solidFill>
              </a:rPr>
              <a:t>وهو </a:t>
            </a:r>
            <a:r>
              <a:rPr lang="ar-IQ" dirty="0">
                <a:solidFill>
                  <a:srgbClr val="FFFF00"/>
                </a:solidFill>
              </a:rPr>
              <a:t>احد التشكيلات الدفاعية المتقدمة التي تؤدى على أكثر من خط دفاعي يقف ثلاثة مدافعين في الخط الدفاعي الأمامي خارج خط التسعة امتار ويقف الثلاثة الآخرين في الخط الدفاعي الخلفي أمام منطقة الست امتار, ويجب ان يكون تفاهم وانسجام بين اللاعبين الامامين واللاعبين الخلفين.</a:t>
            </a:r>
            <a:endParaRPr lang="en-US" dirty="0">
              <a:solidFill>
                <a:srgbClr val="FFFF00"/>
              </a:solidFill>
            </a:endParaRPr>
          </a:p>
        </p:txBody>
      </p:sp>
    </p:spTree>
    <p:extLst>
      <p:ext uri="{BB962C8B-B14F-4D97-AF65-F5344CB8AC3E}">
        <p14:creationId xmlns:p14="http://schemas.microsoft.com/office/powerpoint/2010/main" val="280768382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6111" y="452718"/>
            <a:ext cx="11012489" cy="6146202"/>
          </a:xfrm>
        </p:spPr>
        <p:txBody>
          <a:bodyPr/>
          <a:lstStyle/>
          <a:p>
            <a:pPr algn="r"/>
            <a:r>
              <a:rPr lang="ar-IQ" dirty="0">
                <a:solidFill>
                  <a:srgbClr val="FFFF00"/>
                </a:solidFill>
              </a:rPr>
              <a:t>واجبات المدافعين الأماميين  الأجنحة:</a:t>
            </a:r>
            <a:br>
              <a:rPr lang="ar-IQ" dirty="0">
                <a:solidFill>
                  <a:srgbClr val="FFFF00"/>
                </a:solidFill>
              </a:rPr>
            </a:br>
            <a:r>
              <a:rPr lang="ar-IQ" dirty="0">
                <a:solidFill>
                  <a:srgbClr val="FFFF00"/>
                </a:solidFill>
              </a:rPr>
              <a:t>يتوقف على هؤلاء اللاعبين تغطية منطقة التصويب لبعيد وذلك بمقاومة المهاجمين الخلفيين في هذه المنطقة ومنعهم من التصويب بصورة مباشرة. وعليهم أيضا الانسحاب أو التراجع إلى الخلف عند دائرة المرمى لمساعدة المدافعين الخلفيين</a:t>
            </a:r>
            <a:r>
              <a:rPr lang="ar-IQ" dirty="0" smtClean="0">
                <a:solidFill>
                  <a:srgbClr val="FFFF00"/>
                </a:solidFill>
              </a:rPr>
              <a:t>.</a:t>
            </a:r>
            <a:br>
              <a:rPr lang="ar-IQ" dirty="0" smtClean="0">
                <a:solidFill>
                  <a:srgbClr val="FFFF00"/>
                </a:solidFill>
              </a:rPr>
            </a:br>
            <a:r>
              <a:rPr lang="ar-IQ" dirty="0" smtClean="0">
                <a:solidFill>
                  <a:srgbClr val="FFFF00"/>
                </a:solidFill>
              </a:rPr>
              <a:t> </a:t>
            </a:r>
            <a:r>
              <a:rPr lang="ar-IQ" dirty="0">
                <a:solidFill>
                  <a:srgbClr val="FFFF00"/>
                </a:solidFill>
              </a:rPr>
              <a:t>واجبات المدافعين الخلفيين الأجنحة :</a:t>
            </a:r>
            <a:br>
              <a:rPr lang="ar-IQ" dirty="0">
                <a:solidFill>
                  <a:srgbClr val="FFFF00"/>
                </a:solidFill>
              </a:rPr>
            </a:br>
            <a:r>
              <a:rPr lang="ar-IQ" dirty="0">
                <a:solidFill>
                  <a:srgbClr val="FFFF00"/>
                </a:solidFill>
              </a:rPr>
              <a:t>يجب عليهما تغطية المنطقة الخلفية على خط منطقة المرمى من الجانبين وحتى منطقة اللاعب المدافع الوسط الخلفي على أن يكونا حذرين في حركتهما التي تقتصر على الجانبين وبصوره </a:t>
            </a:r>
            <a:r>
              <a:rPr lang="ar-IQ" dirty="0" smtClean="0">
                <a:solidFill>
                  <a:srgbClr val="FFFF00"/>
                </a:solidFill>
              </a:rPr>
              <a:t>موازية</a:t>
            </a:r>
            <a:endParaRPr lang="ar-IQ" dirty="0">
              <a:solidFill>
                <a:srgbClr val="FFFF00"/>
              </a:solidFill>
            </a:endParaRPr>
          </a:p>
        </p:txBody>
      </p:sp>
    </p:spTree>
    <p:extLst>
      <p:ext uri="{BB962C8B-B14F-4D97-AF65-F5344CB8AC3E}">
        <p14:creationId xmlns:p14="http://schemas.microsoft.com/office/powerpoint/2010/main" val="420387160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9560" y="132678"/>
            <a:ext cx="11765281" cy="6466242"/>
          </a:xfrm>
        </p:spPr>
        <p:txBody>
          <a:bodyPr/>
          <a:lstStyle/>
          <a:p>
            <a:pPr algn="r"/>
            <a:r>
              <a:rPr lang="ar-IQ" dirty="0">
                <a:solidFill>
                  <a:srgbClr val="FFFF00"/>
                </a:solidFill>
              </a:rPr>
              <a:t>لخط منطقة المرمى، إذ أن أية حركة للأمام تشكل ثغرة على الفريق المدافع يمكن أن تستغل من أعضاء الفريق المهاجم وذلك لاتساع المجال المكاني </a:t>
            </a:r>
            <a:r>
              <a:rPr lang="ar-IQ" dirty="0" err="1">
                <a:solidFill>
                  <a:srgbClr val="FFFF00"/>
                </a:solidFill>
              </a:rPr>
              <a:t>الذيواجبات</a:t>
            </a:r>
            <a:r>
              <a:rPr lang="ar-IQ" dirty="0">
                <a:solidFill>
                  <a:srgbClr val="FFFF00"/>
                </a:solidFill>
              </a:rPr>
              <a:t> المدافعين في الوسط الأمامي والخلفي: </a:t>
            </a:r>
            <a:br>
              <a:rPr lang="ar-IQ" dirty="0">
                <a:solidFill>
                  <a:srgbClr val="FFFF00"/>
                </a:solidFill>
              </a:rPr>
            </a:br>
            <a:r>
              <a:rPr lang="ar-IQ" dirty="0">
                <a:solidFill>
                  <a:srgbClr val="FFFF00"/>
                </a:solidFill>
              </a:rPr>
              <a:t>1 - المدافع الأمامي يقوم بتشتيت التصويب البعيد وبصورة خاصة من منطقة الوسط ويتعاون في ذلك مع اللاعبين الأماميين في الأجنحة.</a:t>
            </a:r>
            <a:br>
              <a:rPr lang="ar-IQ" dirty="0">
                <a:solidFill>
                  <a:srgbClr val="FFFF00"/>
                </a:solidFill>
              </a:rPr>
            </a:br>
            <a:r>
              <a:rPr lang="ar-IQ" dirty="0">
                <a:solidFill>
                  <a:srgbClr val="FFFF00"/>
                </a:solidFill>
              </a:rPr>
              <a:t>2 - المدافع الخلفي يقف عند منطقة المرمى  ويتميز غالباَ بكبر حجم جسمه ويقوم بتنظيم دفاع فريقه من هذا المركز كما يجب أن يتعاون مع اللاعب الأمامي لكي تكون حركة اللاعبين في الخط الخلفي منسقة مع حركة اللاعبين المدافعين في الخط الأمامي.</a:t>
            </a:r>
            <a:br>
              <a:rPr lang="ar-IQ" dirty="0">
                <a:solidFill>
                  <a:srgbClr val="FFFF00"/>
                </a:solidFill>
              </a:rPr>
            </a:br>
            <a:r>
              <a:rPr lang="ar-IQ" dirty="0">
                <a:solidFill>
                  <a:srgbClr val="FFFF00"/>
                </a:solidFill>
              </a:rPr>
              <a:t> يكون ضمن مسؤوليتهم الدفاعية.</a:t>
            </a:r>
            <a:endParaRPr lang="en-US" dirty="0">
              <a:solidFill>
                <a:srgbClr val="FFFF00"/>
              </a:solidFill>
            </a:endParaRPr>
          </a:p>
        </p:txBody>
      </p:sp>
    </p:spTree>
    <p:extLst>
      <p:ext uri="{BB962C8B-B14F-4D97-AF65-F5344CB8AC3E}">
        <p14:creationId xmlns:p14="http://schemas.microsoft.com/office/powerpoint/2010/main" val="362732302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9561" y="452718"/>
            <a:ext cx="11673840" cy="6252882"/>
          </a:xfrm>
        </p:spPr>
        <p:txBody>
          <a:bodyPr/>
          <a:lstStyle/>
          <a:p>
            <a:pPr algn="r"/>
            <a:r>
              <a:rPr lang="ar-IQ" dirty="0">
                <a:solidFill>
                  <a:srgbClr val="FFFF00"/>
                </a:solidFill>
              </a:rPr>
              <a:t>مزايا التشكيل الدفاعي ( 3 - 3 ):</a:t>
            </a:r>
            <a:br>
              <a:rPr lang="ar-IQ" dirty="0">
                <a:solidFill>
                  <a:srgbClr val="FFFF00"/>
                </a:solidFill>
              </a:rPr>
            </a:br>
            <a:r>
              <a:rPr lang="ar-IQ" dirty="0">
                <a:solidFill>
                  <a:srgbClr val="FFFF00"/>
                </a:solidFill>
              </a:rPr>
              <a:t>1 - تحديد المسؤولية لكل مدافع وقيامه بواجبات محددة.</a:t>
            </a:r>
            <a:br>
              <a:rPr lang="ar-IQ" dirty="0">
                <a:solidFill>
                  <a:srgbClr val="FFFF00"/>
                </a:solidFill>
              </a:rPr>
            </a:br>
            <a:r>
              <a:rPr lang="ar-IQ" dirty="0">
                <a:solidFill>
                  <a:srgbClr val="FFFF00"/>
                </a:solidFill>
              </a:rPr>
              <a:t>2 – اظهار امكانات الفريق </a:t>
            </a:r>
            <a:r>
              <a:rPr lang="ar-IQ" dirty="0" err="1">
                <a:solidFill>
                  <a:srgbClr val="FFFF00"/>
                </a:solidFill>
              </a:rPr>
              <a:t>المهاريه</a:t>
            </a:r>
            <a:r>
              <a:rPr lang="ar-IQ" dirty="0">
                <a:solidFill>
                  <a:srgbClr val="FFFF00"/>
                </a:solidFill>
              </a:rPr>
              <a:t> والبدنية .</a:t>
            </a:r>
            <a:br>
              <a:rPr lang="ar-IQ" dirty="0">
                <a:solidFill>
                  <a:srgbClr val="FFFF00"/>
                </a:solidFill>
              </a:rPr>
            </a:br>
            <a:r>
              <a:rPr lang="ar-IQ" dirty="0">
                <a:solidFill>
                  <a:srgbClr val="FFFF00"/>
                </a:solidFill>
              </a:rPr>
              <a:t>3 – يحد من التصويبات البعيدة من قبل الفريق المنافس.</a:t>
            </a:r>
            <a:br>
              <a:rPr lang="ar-IQ" dirty="0">
                <a:solidFill>
                  <a:srgbClr val="FFFF00"/>
                </a:solidFill>
              </a:rPr>
            </a:br>
            <a:r>
              <a:rPr lang="ar-IQ" dirty="0">
                <a:solidFill>
                  <a:srgbClr val="FFFF00"/>
                </a:solidFill>
              </a:rPr>
              <a:t>4 – القيام بالهجوم الخاطف السريع .</a:t>
            </a:r>
          </a:p>
        </p:txBody>
      </p:sp>
    </p:spTree>
    <p:extLst>
      <p:ext uri="{BB962C8B-B14F-4D97-AF65-F5344CB8AC3E}">
        <p14:creationId xmlns:p14="http://schemas.microsoft.com/office/powerpoint/2010/main" val="294251898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يون">
  <a:themeElements>
    <a:clrScheme name="أيون">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أيون">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يون">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400</TotalTime>
  <Words>53</Words>
  <Application>Microsoft Office PowerPoint</Application>
  <PresentationFormat>ملء الشاشة</PresentationFormat>
  <Paragraphs>4</Paragraphs>
  <Slides>4</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4</vt:i4>
      </vt:variant>
    </vt:vector>
  </HeadingPairs>
  <TitlesOfParts>
    <vt:vector size="9" baseType="lpstr">
      <vt:lpstr>Arial</vt:lpstr>
      <vt:lpstr>Century Gothic</vt:lpstr>
      <vt:lpstr>Times New Roman</vt:lpstr>
      <vt:lpstr>Wingdings 3</vt:lpstr>
      <vt:lpstr>أيون</vt:lpstr>
      <vt:lpstr>المحور الرابع : التشكيل الدفاعي (3-3)  وهو احد التشكيلات الدفاعية المتقدمة التي تؤدى على أكثر من خط دفاعي يقف ثلاثة مدافعين في الخط الدفاعي الأمامي خارج خط التسعة امتار ويقف الثلاثة الآخرين في الخط الدفاعي الخلفي أمام منطقة الست امتار, ويجب ان يكون تفاهم وانسجام بين اللاعبين الامامين واللاعبين الخلفين.</vt:lpstr>
      <vt:lpstr>واجبات المدافعين الأماميين  الأجنحة: يتوقف على هؤلاء اللاعبين تغطية منطقة التصويب لبعيد وذلك بمقاومة المهاجمين الخلفيين في هذه المنطقة ومنعهم من التصويب بصورة مباشرة. وعليهم أيضا الانسحاب أو التراجع إلى الخلف عند دائرة المرمى لمساعدة المدافعين الخلفيين.  واجبات المدافعين الخلفيين الأجنحة : يجب عليهما تغطية المنطقة الخلفية على خط منطقة المرمى من الجانبين وحتى منطقة اللاعب المدافع الوسط الخلفي على أن يكونا حذرين في حركتهما التي تقتصر على الجانبين وبصوره موازية</vt:lpstr>
      <vt:lpstr>لخط منطقة المرمى، إذ أن أية حركة للأمام تشكل ثغرة على الفريق المدافع يمكن أن تستغل من أعضاء الفريق المهاجم وذلك لاتساع المجال المكاني الذيواجبات المدافعين في الوسط الأمامي والخلفي:  1 - المدافع الأمامي يقوم بتشتيت التصويب البعيد وبصورة خاصة من منطقة الوسط ويتعاون في ذلك مع اللاعبين الأماميين في الأجنحة. 2 - المدافع الخلفي يقف عند منطقة المرمى  ويتميز غالباَ بكبر حجم جسمه ويقوم بتنظيم دفاع فريقه من هذا المركز كما يجب أن يتعاون مع اللاعب الأمامي لكي تكون حركة اللاعبين في الخط الخلفي منسقة مع حركة اللاعبين المدافعين في الخط الأمامي.  يكون ضمن مسؤوليتهم الدفاعية.</vt:lpstr>
      <vt:lpstr>مزايا التشكيل الدفاعي ( 3 - 3 ): 1 - تحديد المسؤولية لكل مدافع وقيامه بواجبات محددة. 2 – اظهار امكانات الفريق المهاريه والبدنية . 3 – يحد من التصويبات البعيدة من قبل الفريق المنافس. 4 – القيام بالهجوم الخاطف السريع .</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شروط ومعايير النشر في المجلات العلمية العالمية بحسب تعليمات وزارة التعليم العالي والبحث العلمي العراقية</dc:title>
  <dc:creator>DR.Ahmed Saker 2O14</dc:creator>
  <cp:lastModifiedBy>DR.Ahmed Saker 2O14</cp:lastModifiedBy>
  <cp:revision>122</cp:revision>
  <dcterms:created xsi:type="dcterms:W3CDTF">2018-02-20T18:22:01Z</dcterms:created>
  <dcterms:modified xsi:type="dcterms:W3CDTF">2018-12-12T07:26:39Z</dcterms:modified>
</cp:coreProperties>
</file>